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34DFC-FFA4-488D-88B4-2C89073FBB87}" type="datetimeFigureOut">
              <a:rPr lang="en-US" smtClean="0"/>
              <a:t>2/5/2009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EE786-50EA-4C38-9F11-4AE9398D29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E786-50EA-4C38-9F11-4AE9398D290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A8401DB-A5FA-4923-9F0F-5654FF61690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670B9-04EB-4587-862E-B804D5DFE7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0FE7D-5A61-479D-A0F5-5070A52BEB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88C2E-36CB-4085-895B-A3AF14F73EE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7FA2B-E7F0-437F-AC87-C507851F92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75600-E5AE-4B82-AD6B-93CBA4A7CD6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6D2C-50BD-43E8-A610-C406FFC1694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509C9-1E59-49BC-8791-8BFD23C0E9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3882A-4DE4-409D-A051-335221224BD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CEC4E-2FF9-4F6A-A645-8F04ABE900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9373A-4E82-4DB7-B709-B055DB4ECD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09AC78AB-3B42-48CB-AAF4-6CC0ADFC8FAF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3163" y="1722438"/>
            <a:ext cx="6675437" cy="762000"/>
          </a:xfrm>
        </p:spPr>
        <p:txBody>
          <a:bodyPr/>
          <a:lstStyle/>
          <a:p>
            <a:pPr algn="ctr"/>
            <a:r>
              <a:rPr lang="en-GB" sz="4400">
                <a:solidFill>
                  <a:srgbClr val="FFFFFF"/>
                </a:solidFill>
              </a:rPr>
              <a:t>Finding equivalent Fractions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172200" cy="1752600"/>
          </a:xfrm>
        </p:spPr>
        <p:txBody>
          <a:bodyPr/>
          <a:lstStyle/>
          <a:p>
            <a:r>
              <a:rPr lang="en-GB" sz="4400">
                <a:solidFill>
                  <a:srgbClr val="FFFFFF"/>
                </a:solidFill>
                <a:latin typeface="Times New Roman" pitchFamily="18" charset="0"/>
              </a:rPr>
              <a:t>Fractions the same as a ½</a:t>
            </a:r>
            <a:r>
              <a:rPr lang="en-GB">
                <a:solidFill>
                  <a:srgbClr val="FFFFFF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Look at the shapes below, they all have ½ shaded but the half could be written in different ways.</a:t>
            </a:r>
          </a:p>
        </p:txBody>
      </p: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2514600" y="22860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2514600" y="32766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2514600" y="42672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73" name="Rectangle 73"/>
          <p:cNvSpPr>
            <a:spLocks noChangeArrowheads="1"/>
          </p:cNvSpPr>
          <p:nvPr/>
        </p:nvSpPr>
        <p:spPr bwMode="auto">
          <a:xfrm>
            <a:off x="2514600" y="53340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74" name="Line 74"/>
          <p:cNvSpPr>
            <a:spLocks noChangeShapeType="1"/>
          </p:cNvSpPr>
          <p:nvPr/>
        </p:nvSpPr>
        <p:spPr bwMode="auto">
          <a:xfrm>
            <a:off x="4724400" y="2286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75" name="Line 75"/>
          <p:cNvSpPr>
            <a:spLocks noChangeShapeType="1"/>
          </p:cNvSpPr>
          <p:nvPr/>
        </p:nvSpPr>
        <p:spPr bwMode="auto">
          <a:xfrm>
            <a:off x="4724400" y="3276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77" name="Line 77"/>
          <p:cNvSpPr>
            <a:spLocks noChangeShapeType="1"/>
          </p:cNvSpPr>
          <p:nvPr/>
        </p:nvSpPr>
        <p:spPr bwMode="auto">
          <a:xfrm>
            <a:off x="5867400" y="3276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0" name="Line 80"/>
          <p:cNvSpPr>
            <a:spLocks noChangeShapeType="1"/>
          </p:cNvSpPr>
          <p:nvPr/>
        </p:nvSpPr>
        <p:spPr bwMode="auto">
          <a:xfrm>
            <a:off x="62484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1" name="Line 81"/>
          <p:cNvSpPr>
            <a:spLocks noChangeShapeType="1"/>
          </p:cNvSpPr>
          <p:nvPr/>
        </p:nvSpPr>
        <p:spPr bwMode="auto">
          <a:xfrm>
            <a:off x="54864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2" name="Line 82"/>
          <p:cNvSpPr>
            <a:spLocks noChangeShapeType="1"/>
          </p:cNvSpPr>
          <p:nvPr/>
        </p:nvSpPr>
        <p:spPr bwMode="auto">
          <a:xfrm>
            <a:off x="47244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3" name="Line 83"/>
          <p:cNvSpPr>
            <a:spLocks noChangeShapeType="1"/>
          </p:cNvSpPr>
          <p:nvPr/>
        </p:nvSpPr>
        <p:spPr bwMode="auto">
          <a:xfrm>
            <a:off x="52578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7" name="Line 87"/>
          <p:cNvSpPr>
            <a:spLocks noChangeShapeType="1"/>
          </p:cNvSpPr>
          <p:nvPr/>
        </p:nvSpPr>
        <p:spPr bwMode="auto">
          <a:xfrm>
            <a:off x="58674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8" name="Line 88"/>
          <p:cNvSpPr>
            <a:spLocks noChangeShapeType="1"/>
          </p:cNvSpPr>
          <p:nvPr/>
        </p:nvSpPr>
        <p:spPr bwMode="auto">
          <a:xfrm>
            <a:off x="47244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9" name="Line 89"/>
          <p:cNvSpPr>
            <a:spLocks noChangeShapeType="1"/>
          </p:cNvSpPr>
          <p:nvPr/>
        </p:nvSpPr>
        <p:spPr bwMode="auto">
          <a:xfrm>
            <a:off x="64008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91" name="Text Box 91"/>
          <p:cNvSpPr txBox="1">
            <a:spLocks noChangeArrowheads="1"/>
          </p:cNvSpPr>
          <p:nvPr/>
        </p:nvSpPr>
        <p:spPr bwMode="auto">
          <a:xfrm>
            <a:off x="7467600" y="2438400"/>
            <a:ext cx="10668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1/2 </a:t>
            </a:r>
          </a:p>
          <a:p>
            <a:pPr>
              <a:spcBef>
                <a:spcPct val="50000"/>
              </a:spcBef>
            </a:pPr>
            <a:endParaRPr lang="en-GB" sz="2000"/>
          </a:p>
          <a:p>
            <a:pPr>
              <a:spcBef>
                <a:spcPct val="50000"/>
              </a:spcBef>
            </a:pPr>
            <a:r>
              <a:rPr lang="en-GB"/>
              <a:t>2/4</a:t>
            </a:r>
          </a:p>
          <a:p>
            <a:pPr>
              <a:spcBef>
                <a:spcPct val="50000"/>
              </a:spcBef>
            </a:pPr>
            <a:endParaRPr lang="en-GB" sz="2000"/>
          </a:p>
          <a:p>
            <a:pPr>
              <a:spcBef>
                <a:spcPct val="50000"/>
              </a:spcBef>
            </a:pPr>
            <a:r>
              <a:rPr lang="en-GB"/>
              <a:t>3/6</a:t>
            </a:r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r>
              <a:rPr lang="en-GB"/>
              <a:t>4/8</a:t>
            </a:r>
          </a:p>
        </p:txBody>
      </p:sp>
      <p:sp>
        <p:nvSpPr>
          <p:cNvPr id="25692" name="Rectangle 92"/>
          <p:cNvSpPr>
            <a:spLocks noChangeArrowheads="1"/>
          </p:cNvSpPr>
          <p:nvPr/>
        </p:nvSpPr>
        <p:spPr bwMode="auto">
          <a:xfrm>
            <a:off x="2514600" y="2286000"/>
            <a:ext cx="2209800" cy="685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93" name="Rectangle 93"/>
          <p:cNvSpPr>
            <a:spLocks noChangeArrowheads="1"/>
          </p:cNvSpPr>
          <p:nvPr/>
        </p:nvSpPr>
        <p:spPr bwMode="auto">
          <a:xfrm>
            <a:off x="2514600" y="4267200"/>
            <a:ext cx="2209800" cy="685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94" name="Rectangle 94"/>
          <p:cNvSpPr>
            <a:spLocks noChangeArrowheads="1"/>
          </p:cNvSpPr>
          <p:nvPr/>
        </p:nvSpPr>
        <p:spPr bwMode="auto">
          <a:xfrm>
            <a:off x="2514600" y="3276600"/>
            <a:ext cx="2209800" cy="685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95" name="Rectangle 95"/>
          <p:cNvSpPr>
            <a:spLocks noChangeArrowheads="1"/>
          </p:cNvSpPr>
          <p:nvPr/>
        </p:nvSpPr>
        <p:spPr bwMode="auto">
          <a:xfrm>
            <a:off x="2514600" y="5334000"/>
            <a:ext cx="2209800" cy="685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76" name="Line 76"/>
          <p:cNvSpPr>
            <a:spLocks noChangeShapeType="1"/>
          </p:cNvSpPr>
          <p:nvPr/>
        </p:nvSpPr>
        <p:spPr bwMode="auto">
          <a:xfrm>
            <a:off x="3657600" y="3276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78" name="Line 78"/>
          <p:cNvSpPr>
            <a:spLocks noChangeShapeType="1"/>
          </p:cNvSpPr>
          <p:nvPr/>
        </p:nvSpPr>
        <p:spPr bwMode="auto">
          <a:xfrm>
            <a:off x="32766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79" name="Line 79"/>
          <p:cNvSpPr>
            <a:spLocks noChangeShapeType="1"/>
          </p:cNvSpPr>
          <p:nvPr/>
        </p:nvSpPr>
        <p:spPr bwMode="auto">
          <a:xfrm>
            <a:off x="40386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4" name="Line 84"/>
          <p:cNvSpPr>
            <a:spLocks noChangeShapeType="1"/>
          </p:cNvSpPr>
          <p:nvPr/>
        </p:nvSpPr>
        <p:spPr bwMode="auto">
          <a:xfrm>
            <a:off x="36576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5" name="Line 85"/>
          <p:cNvSpPr>
            <a:spLocks noChangeShapeType="1"/>
          </p:cNvSpPr>
          <p:nvPr/>
        </p:nvSpPr>
        <p:spPr bwMode="auto">
          <a:xfrm>
            <a:off x="31242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686" name="Line 86"/>
          <p:cNvSpPr>
            <a:spLocks noChangeShapeType="1"/>
          </p:cNvSpPr>
          <p:nvPr/>
        </p:nvSpPr>
        <p:spPr bwMode="auto">
          <a:xfrm>
            <a:off x="4191000" y="533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9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838200"/>
          </a:xfrm>
        </p:spPr>
        <p:txBody>
          <a:bodyPr/>
          <a:lstStyle/>
          <a:p>
            <a:pPr algn="ctr"/>
            <a:r>
              <a:rPr lang="en-GB"/>
              <a:t>Look at those fractions again!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295400"/>
            <a:ext cx="7772400" cy="1219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GB"/>
              <a:t>			</a:t>
            </a:r>
            <a:r>
              <a:rPr lang="en-GB" u="sng">
                <a:solidFill>
                  <a:srgbClr val="FFFF00"/>
                </a:solidFill>
              </a:rPr>
              <a:t>1</a:t>
            </a:r>
            <a:r>
              <a:rPr lang="en-GB"/>
              <a:t>	</a:t>
            </a:r>
            <a:r>
              <a:rPr lang="en-GB" u="sng">
                <a:solidFill>
                  <a:srgbClr val="FFFF00"/>
                </a:solidFill>
              </a:rPr>
              <a:t>2</a:t>
            </a:r>
            <a:r>
              <a:rPr lang="en-GB"/>
              <a:t>	</a:t>
            </a:r>
            <a:r>
              <a:rPr lang="en-GB" u="sng">
                <a:solidFill>
                  <a:srgbClr val="FFFF00"/>
                </a:solidFill>
              </a:rPr>
              <a:t>3</a:t>
            </a:r>
            <a:r>
              <a:rPr lang="en-GB"/>
              <a:t>	</a:t>
            </a:r>
            <a:r>
              <a:rPr lang="en-GB" u="sng">
                <a:solidFill>
                  <a:srgbClr val="FFFF00"/>
                </a:solidFill>
              </a:rPr>
              <a:t>4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GB"/>
              <a:t>			</a:t>
            </a:r>
            <a:r>
              <a:rPr lang="en-GB">
                <a:solidFill>
                  <a:srgbClr val="FF0000"/>
                </a:solidFill>
              </a:rPr>
              <a:t>2	4	6	8</a:t>
            </a:r>
          </a:p>
          <a:p>
            <a:pPr marL="609600" indent="-609600">
              <a:buFont typeface="Wingdings" pitchFamily="2" charset="2"/>
              <a:buNone/>
            </a:pPr>
            <a:endParaRPr lang="en-GB"/>
          </a:p>
        </p:txBody>
      </p:sp>
      <p:sp>
        <p:nvSpPr>
          <p:cNvPr id="26628" name="Text Box 1028"/>
          <p:cNvSpPr txBox="1">
            <a:spLocks noChangeArrowheads="1"/>
          </p:cNvSpPr>
          <p:nvPr/>
        </p:nvSpPr>
        <p:spPr bwMode="auto">
          <a:xfrm>
            <a:off x="1600200" y="2819400"/>
            <a:ext cx="6400800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/>
              <a:t>Can you see that the </a:t>
            </a:r>
          </a:p>
          <a:p>
            <a:pPr algn="ctr">
              <a:spcBef>
                <a:spcPct val="50000"/>
              </a:spcBef>
            </a:pPr>
            <a:r>
              <a:rPr lang="en-GB" sz="3200">
                <a:solidFill>
                  <a:srgbClr val="FFFF00"/>
                </a:solidFill>
              </a:rPr>
              <a:t>number in yellow at the top</a:t>
            </a:r>
            <a:r>
              <a:rPr lang="en-GB" sz="3200"/>
              <a:t> </a:t>
            </a:r>
          </a:p>
          <a:p>
            <a:pPr algn="ctr">
              <a:spcBef>
                <a:spcPct val="50000"/>
              </a:spcBef>
            </a:pPr>
            <a:r>
              <a:rPr lang="en-GB" sz="3200"/>
              <a:t>of the fraction is exactly </a:t>
            </a:r>
            <a:r>
              <a:rPr lang="en-GB" sz="4000" b="1" u="sng"/>
              <a:t>half</a:t>
            </a:r>
            <a:r>
              <a:rPr lang="en-GB" sz="3200"/>
              <a:t> of </a:t>
            </a:r>
          </a:p>
          <a:p>
            <a:pPr algn="ctr">
              <a:spcBef>
                <a:spcPct val="50000"/>
              </a:spcBef>
            </a:pPr>
            <a:r>
              <a:rPr lang="en-GB" sz="3200">
                <a:solidFill>
                  <a:srgbClr val="FF0000"/>
                </a:solidFill>
              </a:rPr>
              <a:t>the number in red on the bottom</a:t>
            </a:r>
            <a:r>
              <a:rPr lang="en-GB" sz="3200"/>
              <a:t> </a:t>
            </a:r>
          </a:p>
          <a:p>
            <a:pPr algn="ctr">
              <a:spcBef>
                <a:spcPct val="50000"/>
              </a:spcBef>
            </a:pPr>
            <a:r>
              <a:rPr lang="en-GB" sz="3200"/>
              <a:t>of the fraction?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066800"/>
            <a:ext cx="7589838" cy="2362200"/>
          </a:xfrm>
        </p:spPr>
        <p:txBody>
          <a:bodyPr/>
          <a:lstStyle/>
          <a:p>
            <a:pPr algn="ctr"/>
            <a:r>
              <a:rPr lang="en-GB"/>
              <a:t>Remember for a fraction to be (the same as) </a:t>
            </a:r>
            <a:r>
              <a:rPr lang="en-GB" b="1" u="sng"/>
              <a:t>EQUIVALENT</a:t>
            </a:r>
            <a:r>
              <a:rPr lang="en-GB"/>
              <a:t> </a:t>
            </a:r>
            <a:br>
              <a:rPr lang="en-GB"/>
            </a:br>
            <a:r>
              <a:rPr lang="en-GB"/>
              <a:t>to a half</a:t>
            </a:r>
            <a:br>
              <a:rPr lang="en-GB"/>
            </a:br>
            <a:endParaRPr lang="en-GB">
              <a:solidFill>
                <a:srgbClr val="FF0000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752600" y="3810000"/>
            <a:ext cx="67056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FFFF00"/>
                </a:solidFill>
              </a:rPr>
              <a:t>the number on the top</a:t>
            </a:r>
            <a:r>
              <a:rPr lang="en-GB" sz="4400">
                <a:solidFill>
                  <a:schemeClr val="tx2"/>
                </a:solidFill>
              </a:rPr>
              <a:t> </a:t>
            </a:r>
            <a:br>
              <a:rPr lang="en-GB" sz="4400">
                <a:solidFill>
                  <a:schemeClr val="tx2"/>
                </a:solidFill>
              </a:rPr>
            </a:br>
            <a:r>
              <a:rPr lang="en-GB" sz="4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must be half of</a:t>
            </a:r>
            <a:r>
              <a:rPr lang="en-GB" sz="4400">
                <a:solidFill>
                  <a:schemeClr val="tx2"/>
                </a:solidFill>
              </a:rPr>
              <a:t> </a:t>
            </a:r>
            <a:br>
              <a:rPr lang="en-GB" sz="4400">
                <a:solidFill>
                  <a:schemeClr val="tx2"/>
                </a:solidFill>
              </a:rPr>
            </a:br>
            <a:r>
              <a:rPr lang="en-GB" sz="4400">
                <a:solidFill>
                  <a:srgbClr val="FF0000"/>
                </a:solidFill>
              </a:rPr>
              <a:t>the number on the bottom.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990600"/>
          </a:xfrm>
        </p:spPr>
        <p:txBody>
          <a:bodyPr/>
          <a:lstStyle/>
          <a:p>
            <a:pPr algn="ctr"/>
            <a:r>
              <a:rPr lang="en-GB" sz="4000" u="sng"/>
              <a:t>Which fractions are equivalent to ½?</a:t>
            </a:r>
            <a:endParaRPr lang="en-GB" sz="4000"/>
          </a:p>
        </p:txBody>
      </p:sp>
      <p:sp>
        <p:nvSpPr>
          <p:cNvPr id="29699" name="Text Box 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057400" y="3048000"/>
            <a:ext cx="51435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u="sng">
                <a:solidFill>
                  <a:srgbClr val="FFFF00"/>
                </a:solidFill>
              </a:rPr>
              <a:t>10</a:t>
            </a:r>
          </a:p>
          <a:p>
            <a:r>
              <a:rPr lang="en-GB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29700" name="Text Box 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467225" y="2733675"/>
            <a:ext cx="514350" cy="9096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800" u="sng">
                <a:solidFill>
                  <a:srgbClr val="FFFF00"/>
                </a:solidFill>
              </a:rPr>
              <a:t>6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701" name="Text Box 5">
            <a:hlinkClick r:id="" action="ppaction://hlinkshowjump?jump=lastslide"/>
          </p:cNvPr>
          <p:cNvSpPr txBox="1">
            <a:spLocks noChangeArrowheads="1"/>
          </p:cNvSpPr>
          <p:nvPr/>
        </p:nvSpPr>
        <p:spPr bwMode="auto">
          <a:xfrm>
            <a:off x="6324600" y="2362200"/>
            <a:ext cx="36195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u="sng">
                <a:solidFill>
                  <a:srgbClr val="FFFF00"/>
                </a:solidFill>
              </a:rPr>
              <a:t>3</a:t>
            </a:r>
          </a:p>
          <a:p>
            <a:r>
              <a:rPr lang="en-GB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9702" name="Text Box 6">
            <a:hlinkClick r:id="" action="ppaction://hlinkshowjump?jump=lastslide"/>
          </p:cNvPr>
          <p:cNvSpPr txBox="1">
            <a:spLocks noChangeArrowheads="1"/>
          </p:cNvSpPr>
          <p:nvPr/>
        </p:nvSpPr>
        <p:spPr bwMode="auto">
          <a:xfrm>
            <a:off x="2270125" y="4841875"/>
            <a:ext cx="36195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u="sng">
                <a:solidFill>
                  <a:srgbClr val="FFFF00"/>
                </a:solidFill>
              </a:rPr>
              <a:t>1</a:t>
            </a:r>
          </a:p>
          <a:p>
            <a:r>
              <a:rPr lang="en-GB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9703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629025" y="4029075"/>
            <a:ext cx="514350" cy="9096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800" u="sng">
                <a:solidFill>
                  <a:srgbClr val="FFFF00"/>
                </a:solidFill>
              </a:rPr>
              <a:t>8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29704" name="Text Box 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067425" y="4029075"/>
            <a:ext cx="514350" cy="9096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800" u="sng">
                <a:solidFill>
                  <a:srgbClr val="FFFF00"/>
                </a:solidFill>
              </a:rPr>
              <a:t>5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9705" name="Text Box 9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302500" y="5029200"/>
            <a:ext cx="666750" cy="9096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800" u="sng">
                <a:solidFill>
                  <a:srgbClr val="FFFF00"/>
                </a:solidFill>
              </a:rPr>
              <a:t>50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9706" name="Text Box 10">
            <a:hlinkClick r:id="" action="ppaction://hlinkshowjump?jump=lastslide"/>
          </p:cNvPr>
          <p:cNvSpPr txBox="1">
            <a:spLocks noChangeArrowheads="1"/>
          </p:cNvSpPr>
          <p:nvPr/>
        </p:nvSpPr>
        <p:spPr bwMode="auto">
          <a:xfrm>
            <a:off x="5029200" y="5181600"/>
            <a:ext cx="36195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u="sng">
                <a:solidFill>
                  <a:srgbClr val="FFFF00"/>
                </a:solidFill>
              </a:rPr>
              <a:t>4</a:t>
            </a:r>
          </a:p>
          <a:p>
            <a:r>
              <a:rPr lang="en-GB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9707" name="Text Box 11">
            <a:hlinkClick r:id="" action="ppaction://hlinkshowjump?jump=lastslide"/>
          </p:cNvPr>
          <p:cNvSpPr txBox="1">
            <a:spLocks noChangeArrowheads="1"/>
          </p:cNvSpPr>
          <p:nvPr/>
        </p:nvSpPr>
        <p:spPr bwMode="auto">
          <a:xfrm>
            <a:off x="7515225" y="3165475"/>
            <a:ext cx="51435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u="sng">
                <a:solidFill>
                  <a:srgbClr val="FFFF00"/>
                </a:solidFill>
              </a:rPr>
              <a:t>14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9708" name="AutoShape 12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391400" y="6248400"/>
            <a:ext cx="1524000" cy="3810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EXIT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4600" cy="6858000"/>
          </a:xfrm>
        </p:spPr>
        <p:txBody>
          <a:bodyPr/>
          <a:lstStyle/>
          <a:p>
            <a:pPr algn="ctr"/>
            <a:r>
              <a:rPr lang="en-GB" sz="9600"/>
              <a:t>Excellent!!</a:t>
            </a:r>
            <a:br>
              <a:rPr lang="en-GB" sz="9600"/>
            </a:br>
            <a:r>
              <a:rPr lang="en-GB" sz="9600"/>
              <a:t/>
            </a:r>
            <a:br>
              <a:rPr lang="en-GB" sz="9600"/>
            </a:br>
            <a:r>
              <a:rPr lang="en-GB" sz="3200">
                <a:solidFill>
                  <a:srgbClr val="FFFF00"/>
                </a:solidFill>
              </a:rPr>
              <a:t>The number on top</a:t>
            </a:r>
            <a:r>
              <a:rPr lang="en-GB" sz="3200"/>
              <a:t> </a:t>
            </a:r>
            <a:br>
              <a:rPr lang="en-GB" sz="3200"/>
            </a:br>
            <a:r>
              <a:rPr lang="en-GB" sz="32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is half</a:t>
            </a:r>
            <a:r>
              <a:rPr lang="en-GB" sz="3200"/>
              <a:t> </a:t>
            </a:r>
            <a:br>
              <a:rPr lang="en-GB" sz="3200"/>
            </a:br>
            <a:r>
              <a:rPr lang="en-GB" sz="3200">
                <a:solidFill>
                  <a:srgbClr val="FF0000"/>
                </a:solidFill>
              </a:rPr>
              <a:t>the number on the bottom</a:t>
            </a:r>
            <a:endParaRPr lang="en-GB" sz="3200">
              <a:solidFill>
                <a:srgbClr val="FF0000"/>
              </a:solidFill>
              <a:hlinkClick r:id="rId3" action="ppaction://hlinksldjump"/>
            </a:endParaRPr>
          </a:p>
        </p:txBody>
      </p:sp>
      <p:sp>
        <p:nvSpPr>
          <p:cNvPr id="30723" name="AutoShape 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848600" y="5715000"/>
            <a:ext cx="914400" cy="838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6858000"/>
          </a:xfrm>
        </p:spPr>
        <p:txBody>
          <a:bodyPr/>
          <a:lstStyle/>
          <a:p>
            <a:pPr algn="ctr"/>
            <a:r>
              <a:rPr lang="en-GB" sz="9600"/>
              <a:t>Wrong!!</a:t>
            </a:r>
            <a:br>
              <a:rPr lang="en-GB" sz="9600"/>
            </a:br>
            <a:r>
              <a:rPr lang="en-GB" sz="9600"/>
              <a:t>Try Again</a:t>
            </a:r>
            <a:endParaRPr lang="en-GB" sz="9600">
              <a:hlinkClick r:id="rId3" action="ppaction://hlinksldjump"/>
            </a:endParaRPr>
          </a:p>
        </p:txBody>
      </p:sp>
      <p:sp>
        <p:nvSpPr>
          <p:cNvPr id="3174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715000"/>
            <a:ext cx="914400" cy="838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d`s Tie">
  <a:themeElements>
    <a:clrScheme name="">
      <a:dk1>
        <a:srgbClr val="5490A8"/>
      </a:dk1>
      <a:lt1>
        <a:srgbClr val="FFFFFF"/>
      </a:lt1>
      <a:dk2>
        <a:srgbClr val="66CCFF"/>
      </a:dk2>
      <a:lt2>
        <a:srgbClr val="FFFFFF"/>
      </a:lt2>
      <a:accent1>
        <a:srgbClr val="0099CC"/>
      </a:accent1>
      <a:accent2>
        <a:srgbClr val="3366CC"/>
      </a:accent2>
      <a:accent3>
        <a:srgbClr val="B8E2FF"/>
      </a:accent3>
      <a:accent4>
        <a:srgbClr val="DADADA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122</Words>
  <PresentationFormat>On-screen Show (4:3)</PresentationFormat>
  <Paragraphs>49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Wingdings</vt:lpstr>
      <vt:lpstr>Dad`s Tie</vt:lpstr>
      <vt:lpstr>Finding equivalent Fractions</vt:lpstr>
      <vt:lpstr>Look at the shapes below, they all have ½ shaded but the half could be written in different ways.</vt:lpstr>
      <vt:lpstr>Look at those fractions again!</vt:lpstr>
      <vt:lpstr>Remember for a fraction to be (the same as) EQUIVALENT  to a half </vt:lpstr>
      <vt:lpstr>Which fractions are equivalent to ½?</vt:lpstr>
      <vt:lpstr>Excellent!!  The number on top  is half  the number on the bottom</vt:lpstr>
      <vt:lpstr>Wrong!! Try Again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equivalent Fractions</dc:title>
  <cp:lastModifiedBy>schumacherd</cp:lastModifiedBy>
  <cp:revision>4</cp:revision>
  <dcterms:modified xsi:type="dcterms:W3CDTF">2009-02-05T04:47:24Z</dcterms:modified>
</cp:coreProperties>
</file>